
<file path=[Content_Types].xml><?xml version="1.0" encoding="utf-8"?>
<Types xmlns="http://schemas.openxmlformats.org/package/2006/content-types">
  <Override PartName="/customXml/itemProps2.xml" ContentType="application/vnd.openxmlformats-officedocument.customXmlProperties+xml"/>
  <Override PartName="/customXml/itemProps3.xml" ContentType="application/vnd.openxmlformats-officedocument.customXmlProperties+xml"/>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tadata" ContentType="application/binary"/>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7"/>
  </p:notesMasterIdLst>
  <p:sldIdLst>
    <p:sldId id="367" r:id="rId5"/>
    <p:sldId id="368" r:id="rId6"/>
    <p:sldId id="369" r:id="rId7"/>
    <p:sldId id="370" r:id="rId8"/>
    <p:sldId id="372" r:id="rId9"/>
    <p:sldId id="373" r:id="rId10"/>
    <p:sldId id="380" r:id="rId11"/>
    <p:sldId id="375" r:id="rId12"/>
    <p:sldId id="379" r:id="rId13"/>
    <p:sldId id="376" r:id="rId14"/>
    <p:sldId id="377" r:id="rId15"/>
    <p:sldId id="348"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5033" autoAdjust="0"/>
  </p:normalViewPr>
  <p:slideViewPr>
    <p:cSldViewPr snapToGrid="0">
      <p:cViewPr varScale="1">
        <p:scale>
          <a:sx n="92" d="100"/>
          <a:sy n="92" d="100"/>
        </p:scale>
        <p:origin x="-756" y="-150"/>
      </p:cViewPr>
      <p:guideLst>
        <p:guide orient="horz" pos="588"/>
        <p:guide orient="horz" pos="852"/>
        <p:guide pos="144"/>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51" Type="http://schemas.openxmlformats.org/officeDocument/2006/relationships/tableStyles" Target="tableStyles.xml"/><Relationship Id="rId3" Type="http://schemas.openxmlformats.org/officeDocument/2006/relationships/customXml" Target="../customXml/item3.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 xmlns:p14="http://schemas.microsoft.com/office/powerpoint/2010/main"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2</a:t>
            </a:fld>
            <a:endParaRPr lang="en-US" sz="1400" b="0" strike="noStrike" spc="-1">
              <a:latin typeface="Times New Roman"/>
            </a:endParaRPr>
          </a:p>
        </p:txBody>
      </p:sp>
    </p:spTree>
    <p:extLst>
      <p:ext uri="{BB962C8B-B14F-4D97-AF65-F5344CB8AC3E}">
        <p14:creationId xmlns="" xmlns:p14="http://schemas.microsoft.com/office/powerpoint/2010/main" val="85177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pPr algn="r">
                <a:lnSpc>
                  <a:spcPct val="100000"/>
                </a:lnSpc>
              </a:pPr>
              <a:t>12</a:t>
            </a:fld>
            <a:endParaRPr lang="en-US" sz="1200" b="0" strike="noStrike" spc="-1">
              <a:latin typeface="Times New Roman"/>
            </a:endParaRPr>
          </a:p>
        </p:txBody>
      </p:sp>
    </p:spTree>
    <p:extLst>
      <p:ext uri="{BB962C8B-B14F-4D97-AF65-F5344CB8AC3E}">
        <p14:creationId xmlns="" xmlns:p14="http://schemas.microsoft.com/office/powerpoint/2010/main" val="2385314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 xmlns:p14="http://schemas.microsoft.com/office/powerpoint/2010/main" val="536418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pPr/>
              <a:t>15-11-2024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 xmlns:a16="http://schemas.microsoft.com/office/drawing/2014/main" id="{4DCED223-EF63-605A-08B3-3B52963FC6A6}"/>
              </a:ext>
            </a:extLst>
          </p:cNvPr>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p>
        </p:txBody>
      </p:sp>
      <p:sp>
        <p:nvSpPr>
          <p:cNvPr id="9" name="Rectangle 8">
            <a:extLst>
              <a:ext uri="{FF2B5EF4-FFF2-40B4-BE49-F238E27FC236}">
                <a16:creationId xmlns="" xmlns:a16="http://schemas.microsoft.com/office/drawing/2014/main" id="{FF9D9AD1-C7C2-FFF1-54BA-8514D18B8369}"/>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 xmlns:a16="http://schemas.microsoft.com/office/drawing/2014/main" id="{12055C93-3B68-7B2F-D1BC-57DBBDF9047B}"/>
              </a:ext>
            </a:extLst>
          </p:cNvPr>
          <p:cNvPicPr>
            <a:picLocks noChangeAspect="1"/>
          </p:cNvPicPr>
          <p:nvPr userDrawn="1"/>
        </p:nvPicPr>
        <p:blipFill>
          <a:blip r:embed="rId13"/>
          <a:srcRect/>
          <a:stretch/>
        </p:blipFill>
        <p:spPr>
          <a:xfrm>
            <a:off x="7435308" y="29029"/>
            <a:ext cx="1245494" cy="405088"/>
          </a:xfrm>
          <a:prstGeom prst="rect">
            <a:avLst/>
          </a:prstGeom>
        </p:spPr>
      </p:pic>
      <p:sp>
        <p:nvSpPr>
          <p:cNvPr id="13" name="Rectangle 12">
            <a:extLst>
              <a:ext uri="{FF2B5EF4-FFF2-40B4-BE49-F238E27FC236}">
                <a16:creationId xmlns="" xmlns:a16="http://schemas.microsoft.com/office/drawing/2014/main" id="{327CC02B-8BB1-0D1C-2198-59015B45F89B}"/>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74" r:id="rId10"/>
    <p:sldLayoutId id="214748368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3.xml"/><Relationship Id="rId1" Type="http://schemas.openxmlformats.org/officeDocument/2006/relationships/video" Target="NULL"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slideLayout" Target="../slideLayouts/slideLayout3.xml"/><Relationship Id="rId1" Type="http://schemas.openxmlformats.org/officeDocument/2006/relationships/video" Target="NULL"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15EB3E8-4D66-E74C-AA85-D6FA3DDF1FCB}"/>
              </a:ext>
            </a:extLst>
          </p:cNvPr>
          <p:cNvPicPr>
            <a:picLocks noChangeAspect="1"/>
          </p:cNvPicPr>
          <p:nvPr/>
        </p:nvPicPr>
        <p:blipFill>
          <a:blip r:embed="rId3"/>
          <a:stretch>
            <a:fillRect/>
          </a:stretch>
        </p:blipFill>
        <p:spPr>
          <a:xfrm>
            <a:off x="-1" y="-122464"/>
            <a:ext cx="9144000" cy="5143500"/>
          </a:xfrm>
          <a:prstGeom prst="rect">
            <a:avLst/>
          </a:prstGeom>
        </p:spPr>
      </p:pic>
      <p:sp>
        <p:nvSpPr>
          <p:cNvPr id="2" name="TextBox 1">
            <a:extLst>
              <a:ext uri="{FF2B5EF4-FFF2-40B4-BE49-F238E27FC236}">
                <a16:creationId xmlns="" xmlns:a16="http://schemas.microsoft.com/office/drawing/2014/main" id="{86E0006D-E6E5-1C29-48B1-80051C6B8CF6}"/>
              </a:ext>
            </a:extLst>
          </p:cNvPr>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p>
        </p:txBody>
      </p:sp>
      <p:sp>
        <p:nvSpPr>
          <p:cNvPr id="5" name="Rectangle: Rounded Corners 4">
            <a:extLst>
              <a:ext uri="{FF2B5EF4-FFF2-40B4-BE49-F238E27FC236}">
                <a16:creationId xmlns="" xmlns:a16="http://schemas.microsoft.com/office/drawing/2014/main" id="{1BFECF01-5B37-F500-F5BF-94F4716E2D91}"/>
              </a:ext>
            </a:extLst>
          </p:cNvPr>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a:p>
        </p:txBody>
      </p:sp>
      <p:grpSp>
        <p:nvGrpSpPr>
          <p:cNvPr id="6" name="Group 5">
            <a:extLst>
              <a:ext uri="{FF2B5EF4-FFF2-40B4-BE49-F238E27FC236}">
                <a16:creationId xmlns="" xmlns:a16="http://schemas.microsoft.com/office/drawing/2014/main" id="{EBB721ED-22E4-6DB0-5857-C0300ED9B39A}"/>
              </a:ext>
            </a:extLst>
          </p:cNvPr>
          <p:cNvGrpSpPr/>
          <p:nvPr/>
        </p:nvGrpSpPr>
        <p:grpSpPr>
          <a:xfrm>
            <a:off x="1567263" y="1495382"/>
            <a:ext cx="6047412" cy="601034"/>
            <a:chOff x="1567263" y="1495382"/>
            <a:chExt cx="6047412" cy="601034"/>
          </a:xfrm>
        </p:grpSpPr>
        <p:pic>
          <p:nvPicPr>
            <p:cNvPr id="8" name="Google Shape;110;p4" descr="A close up of a sign&#10;&#10;Description automatically generated">
              <a:extLst>
                <a:ext uri="{FF2B5EF4-FFF2-40B4-BE49-F238E27FC236}">
                  <a16:creationId xmlns="" xmlns:a16="http://schemas.microsoft.com/office/drawing/2014/main" id="{C5DCF4E0-0C65-1FEB-0A76-8E20240537A0}"/>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1" name="Picture 10">
              <a:extLst>
                <a:ext uri="{FF2B5EF4-FFF2-40B4-BE49-F238E27FC236}">
                  <a16:creationId xmlns="" xmlns:a16="http://schemas.microsoft.com/office/drawing/2014/main" id="{4954FDD9-FF0B-C2F3-8CBA-8430CF9EF277}"/>
                </a:ext>
              </a:extLst>
            </p:cNvPr>
            <p:cNvPicPr>
              <a:picLocks noChangeAspect="1"/>
            </p:cNvPicPr>
            <p:nvPr/>
          </p:nvPicPr>
          <p:blipFill rotWithShape="1">
            <a:blip r:embed="rId5"/>
            <a:srcRect t="20552"/>
            <a:stretch/>
          </p:blipFill>
          <p:spPr>
            <a:xfrm>
              <a:off x="3675859" y="1608154"/>
              <a:ext cx="787775" cy="414497"/>
            </a:xfrm>
            <a:prstGeom prst="rect">
              <a:avLst/>
            </a:prstGeom>
          </p:spPr>
        </p:pic>
        <p:cxnSp>
          <p:nvCxnSpPr>
            <p:cNvPr id="15" name="Straight Connector 14">
              <a:extLst>
                <a:ext uri="{FF2B5EF4-FFF2-40B4-BE49-F238E27FC236}">
                  <a16:creationId xmlns="" xmlns:a16="http://schemas.microsoft.com/office/drawing/2014/main" id="{81703E3D-DC42-4972-13BC-75B3433F0AAC}"/>
                </a:ext>
              </a:extLst>
            </p:cNvPr>
            <p:cNvCxnSpPr>
              <a:cxnSpLocks/>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 xmlns:a16="http://schemas.microsoft.com/office/drawing/2014/main" id="{42864786-7EB9-0435-2B7E-A519DAC0B2C3}"/>
                </a:ext>
              </a:extLst>
            </p:cNvPr>
            <p:cNvCxnSpPr>
              <a:cxnSpLocks/>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a:extLst>
                <a:ext uri="{FF2B5EF4-FFF2-40B4-BE49-F238E27FC236}">
                  <a16:creationId xmlns="" xmlns:a16="http://schemas.microsoft.com/office/drawing/2014/main" id="{4C1401D8-FA66-1261-CD90-51590003DB53}"/>
                </a:ext>
              </a:extLst>
            </p:cNvPr>
            <p:cNvPicPr/>
            <p:nvPr/>
          </p:nvPicPr>
          <p:blipFill>
            <a:blip r:embed="rId6"/>
            <a:stretch/>
          </p:blipFill>
          <p:spPr>
            <a:xfrm>
              <a:off x="6212294" y="1633695"/>
              <a:ext cx="1402381" cy="363414"/>
            </a:xfrm>
            <a:prstGeom prst="rect">
              <a:avLst/>
            </a:prstGeom>
            <a:ln w="0">
              <a:noFill/>
            </a:ln>
          </p:spPr>
        </p:pic>
        <p:cxnSp>
          <p:nvCxnSpPr>
            <p:cNvPr id="21" name="Straight Connector 20">
              <a:extLst>
                <a:ext uri="{FF2B5EF4-FFF2-40B4-BE49-F238E27FC236}">
                  <a16:creationId xmlns="" xmlns:a16="http://schemas.microsoft.com/office/drawing/2014/main" id="{A3B6D403-A251-4241-C8B1-03F239798137}"/>
                </a:ext>
              </a:extLst>
            </p:cNvPr>
            <p:cNvCxnSpPr>
              <a:cxnSpLocks/>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a:extLst>
                <a:ext uri="{FF2B5EF4-FFF2-40B4-BE49-F238E27FC236}">
                  <a16:creationId xmlns="" xmlns:a16="http://schemas.microsoft.com/office/drawing/2014/main" id="{7EE3A363-7C08-0337-B159-84F504E87478}"/>
                </a:ext>
              </a:extLst>
            </p:cNvPr>
            <p:cNvPicPr>
              <a:picLocks noChangeAspect="1"/>
            </p:cNvPicPr>
            <p:nvPr/>
          </p:nvPicPr>
          <p:blipFill>
            <a:blip r:embed="rId7"/>
            <a:stretch>
              <a:fillRect/>
            </a:stretch>
          </p:blipFill>
          <p:spPr>
            <a:xfrm>
              <a:off x="1567263" y="1495382"/>
              <a:ext cx="1816256" cy="454064"/>
            </a:xfrm>
            <a:prstGeom prst="rect">
              <a:avLst/>
            </a:prstGeom>
          </p:spPr>
        </p:pic>
      </p:grpSp>
      <p:sp>
        <p:nvSpPr>
          <p:cNvPr id="7" name="TextBox 6">
            <a:extLst>
              <a:ext uri="{FF2B5EF4-FFF2-40B4-BE49-F238E27FC236}">
                <a16:creationId xmlns="" xmlns:a16="http://schemas.microsoft.com/office/drawing/2014/main" id="{5FD0626E-7FFA-F384-1DF5-056574800B20}"/>
              </a:ext>
            </a:extLst>
          </p:cNvPr>
          <p:cNvSpPr txBox="1"/>
          <p:nvPr/>
        </p:nvSpPr>
        <p:spPr>
          <a:xfrm>
            <a:off x="1311965" y="2312364"/>
            <a:ext cx="6520068" cy="2585323"/>
          </a:xfrm>
          <a:prstGeom prst="rect">
            <a:avLst/>
          </a:prstGeom>
          <a:noFill/>
        </p:spPr>
        <p:txBody>
          <a:bodyPr wrap="square">
            <a:spAutoFit/>
          </a:bodyPr>
          <a:lstStyle/>
          <a:p>
            <a:pPr algn="ctr"/>
            <a:r>
              <a:rPr lang="en-IN" sz="1800" b="1" dirty="0">
                <a:effectLst/>
                <a:latin typeface="Times New Roman" panose="02020603050405020304" pitchFamily="18" charset="0"/>
                <a:ea typeface="Calibri" panose="020F0502020204030204" pitchFamily="34" charset="0"/>
              </a:rPr>
              <a:t> Enhancing Urban Traffic Control with AI: A Predictive and Adaptive Management System</a:t>
            </a:r>
            <a:endParaRPr lang="en-IN" sz="1800" dirty="0">
              <a:effectLst/>
              <a:latin typeface="Calibri" panose="020F0502020204030204" pitchFamily="34" charset="0"/>
              <a:ea typeface="Calibri" panose="020F0502020204030204" pitchFamily="34" charset="0"/>
            </a:endParaRPr>
          </a:p>
          <a:p>
            <a:endParaRPr lang="en-US" sz="1400" dirty="0">
              <a:latin typeface="Times New Roman" panose="02020603050405020304" pitchFamily="18" charset="0"/>
              <a:cs typeface="Times New Roman" panose="02020603050405020304" pitchFamily="18" charset="0"/>
            </a:endParaRPr>
          </a:p>
          <a:p>
            <a:pPr>
              <a:lnSpc>
                <a:spcPct val="100000"/>
              </a:lnSpc>
            </a:pPr>
            <a:r>
              <a:rPr lang="en-IN" sz="1400" b="0" u="none" strike="noStrike" dirty="0">
                <a:solidFill>
                  <a:srgbClr val="000000"/>
                </a:solidFill>
                <a:uFillTx/>
                <a:latin typeface="Times New Roman"/>
                <a:ea typeface="Arial"/>
              </a:rPr>
              <a:t>Name</a:t>
            </a:r>
            <a:r>
              <a:rPr lang="en-US" sz="1400" b="0" u="none" strike="noStrike" dirty="0">
                <a:solidFill>
                  <a:srgbClr val="000000"/>
                </a:solidFill>
                <a:uFillTx/>
                <a:latin typeface="Times New Roman"/>
                <a:ea typeface="Arial"/>
              </a:rPr>
              <a:t> </a:t>
            </a:r>
            <a:r>
              <a:rPr lang="en-US" sz="1400" b="0" u="none" strike="noStrike" dirty="0" smtClean="0">
                <a:solidFill>
                  <a:srgbClr val="000000"/>
                </a:solidFill>
                <a:uFillTx/>
                <a:latin typeface="Times New Roman"/>
                <a:ea typeface="Arial"/>
              </a:rPr>
              <a:t>:</a:t>
            </a:r>
            <a:r>
              <a:rPr lang="en-IN" dirty="0" smtClean="0">
                <a:latin typeface="Times New Roman"/>
              </a:rPr>
              <a:t>PANDEESWARAN M</a:t>
            </a:r>
            <a:r>
              <a:rPr lang="en-US" sz="1400" b="0" u="none" strike="noStrike" dirty="0">
                <a:solidFill>
                  <a:srgbClr val="000000"/>
                </a:solidFill>
                <a:uFillTx/>
                <a:latin typeface="Times New Roman"/>
                <a:ea typeface="Arial"/>
              </a:rPr>
              <a:t>		Guide: P. Raja, Master Trainer</a:t>
            </a:r>
            <a:endParaRPr lang="en-IN" sz="1400" b="0" u="none" strike="noStrike" dirty="0">
              <a:solidFill>
                <a:srgbClr val="000000"/>
              </a:solidFill>
              <a:uFillTx/>
              <a:latin typeface="Arial"/>
            </a:endParaRPr>
          </a:p>
          <a:p>
            <a:pPr>
              <a:lnSpc>
                <a:spcPct val="100000"/>
              </a:lnSpc>
            </a:pPr>
            <a:r>
              <a:rPr lang="en-IN" sz="1400" b="0" u="none" strike="noStrike" dirty="0">
                <a:solidFill>
                  <a:srgbClr val="000000"/>
                </a:solidFill>
                <a:uFillTx/>
                <a:latin typeface="Times New Roman"/>
                <a:ea typeface="Arial"/>
              </a:rPr>
              <a:t>NM-ID  : </a:t>
            </a:r>
            <a:r>
              <a:rPr lang="en-IN" sz="1400" dirty="0" smtClean="0">
                <a:effectLst/>
                <a:latin typeface="Times New Roman" panose="02020603050405020304" pitchFamily="18" charset="0"/>
                <a:ea typeface="Calibri" panose="020F0502020204030204" pitchFamily="34" charset="0"/>
              </a:rPr>
              <a:t>au921821114011</a:t>
            </a:r>
            <a:endParaRPr lang="en-IN" sz="1400" u="none" strike="noStrike" dirty="0">
              <a:solidFill>
                <a:srgbClr val="000000"/>
              </a:solidFill>
              <a:uFillTx/>
              <a:latin typeface="Arial"/>
            </a:endParaRPr>
          </a:p>
          <a:p>
            <a:r>
              <a:rPr lang="en-IN" dirty="0">
                <a:latin typeface="Times New Roman"/>
              </a:rPr>
              <a:t>E </a:t>
            </a:r>
            <a:r>
              <a:rPr lang="en-IN" sz="1400" b="0" u="none" strike="noStrike" dirty="0">
                <a:solidFill>
                  <a:srgbClr val="000000"/>
                </a:solidFill>
                <a:uFillTx/>
                <a:latin typeface="Times New Roman"/>
                <a:ea typeface="Arial"/>
              </a:rPr>
              <a:t>- mail  </a:t>
            </a:r>
            <a:r>
              <a:rPr lang="en-IN" dirty="0" smtClean="0">
                <a:latin typeface="Times New Roman"/>
              </a:rPr>
              <a:t>:villurpandeeswaran@gmail.com</a:t>
            </a:r>
            <a:endParaRPr lang="en-IN" sz="1400" b="0" u="none" strike="noStrike" dirty="0">
              <a:solidFill>
                <a:srgbClr val="000000"/>
              </a:solidFill>
              <a:uFillTx/>
              <a:latin typeface="Arial"/>
            </a:endParaRPr>
          </a:p>
          <a:p>
            <a:endParaRPr lang="en-US" sz="1400" dirty="0">
              <a:latin typeface="Times New Roman" panose="02020603050405020304" pitchFamily="18" charset="0"/>
              <a:cs typeface="Times New Roman" panose="02020603050405020304" pitchFamily="18" charset="0"/>
            </a:endParaRPr>
          </a:p>
          <a:p>
            <a:pPr algn="ctr"/>
            <a:endParaRPr lang="en-US" dirty="0"/>
          </a:p>
          <a:p>
            <a:pPr algn="ctr"/>
            <a:endParaRPr lang="en-US" sz="1400" dirty="0"/>
          </a:p>
          <a:p>
            <a:pPr algn="ctr"/>
            <a:endParaRPr lang="en-US" dirty="0"/>
          </a:p>
          <a:p>
            <a:pPr algn="ctr"/>
            <a:endParaRPr lang="en-US" sz="1400" dirty="0"/>
          </a:p>
        </p:txBody>
      </p:sp>
    </p:spTree>
    <p:extLst>
      <p:ext uri="{BB962C8B-B14F-4D97-AF65-F5344CB8AC3E}">
        <p14:creationId xmlns="" xmlns:p14="http://schemas.microsoft.com/office/powerpoint/2010/main" val="2370717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F90F4B-9803-CB1B-02A8-FB5D111C9F43}"/>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Conclusion</a:t>
            </a:r>
            <a:endParaRPr lang="en-IN" sz="2400" b="1" dirty="0">
              <a:solidFill>
                <a:srgbClr val="00206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 xmlns:a16="http://schemas.microsoft.com/office/drawing/2014/main" id="{2AF36FA2-E814-E19F-70AB-4D81C0F93C48}"/>
              </a:ext>
            </a:extLst>
          </p:cNvPr>
          <p:cNvSpPr txBox="1"/>
          <p:nvPr/>
        </p:nvSpPr>
        <p:spPr>
          <a:xfrm>
            <a:off x="403597" y="1076632"/>
            <a:ext cx="8428703" cy="2236510"/>
          </a:xfrm>
          <a:prstGeom prst="rect">
            <a:avLst/>
          </a:prstGeom>
          <a:noFill/>
        </p:spPr>
        <p:txBody>
          <a:bodyPr wrap="square" rtlCol="0">
            <a:spAutoFit/>
          </a:bodyPr>
          <a:lstStyle/>
          <a:p>
            <a:pPr>
              <a:lnSpc>
                <a:spcPct val="150000"/>
              </a:lnSpc>
              <a:spcAft>
                <a:spcPts val="800"/>
              </a:spcAft>
            </a:pPr>
            <a:r>
              <a:rPr lang="en-IN" dirty="0">
                <a:effectLst/>
                <a:latin typeface="Times New Roman" panose="02020603050405020304" pitchFamily="18" charset="0"/>
                <a:ea typeface="Times New Roman" panose="02020603050405020304" pitchFamily="18" charset="0"/>
              </a:rPr>
              <a:t>This AI-based traffic management project demonstrates a scalable and efficient solution for addressing urban traffic issues. </a:t>
            </a:r>
            <a:endParaRPr lang="en-IN" dirty="0">
              <a:effectLst/>
              <a:latin typeface="Calibri" panose="020F0502020204030204" pitchFamily="34" charset="0"/>
              <a:ea typeface="Calibri" panose="020F0502020204030204" pitchFamily="34" charset="0"/>
            </a:endParaRPr>
          </a:p>
          <a:p>
            <a:pPr>
              <a:lnSpc>
                <a:spcPct val="150000"/>
              </a:lnSpc>
              <a:spcAft>
                <a:spcPts val="800"/>
              </a:spcAft>
            </a:pPr>
            <a:r>
              <a:rPr lang="en-IN" dirty="0">
                <a:effectLst/>
                <a:latin typeface="Times New Roman" panose="02020603050405020304" pitchFamily="18" charset="0"/>
                <a:ea typeface="Times New Roman" panose="02020603050405020304" pitchFamily="18" charset="0"/>
              </a:rPr>
              <a:t>By integrating real-time data collection, machine learning, and predictive analytics, the system provides actionable insights and alerts that help traffic authorities manage congestion and respond to incidents effectively. </a:t>
            </a:r>
            <a:endParaRPr lang="en-IN" dirty="0">
              <a:effectLst/>
              <a:latin typeface="Calibri" panose="020F0502020204030204" pitchFamily="34" charset="0"/>
              <a:ea typeface="Calibri" panose="020F0502020204030204" pitchFamily="34" charset="0"/>
            </a:endParaRPr>
          </a:p>
          <a:p>
            <a:r>
              <a:rPr lang="en-IN" dirty="0">
                <a:effectLst/>
                <a:latin typeface="Times New Roman" panose="02020603050405020304" pitchFamily="18" charset="0"/>
                <a:ea typeface="Times New Roman" panose="02020603050405020304" pitchFamily="18" charset="0"/>
              </a:rPr>
              <a:t>The project illustrates the potential for AI to significantly improve urban mobility, reduce delays, and promote safer road usage. The deployment of this system could help cities optimize their traffic management processes, ultimately leading to reduced fuel consumption, lower emissions, and enhanced quality of life for citizens.</a:t>
            </a:r>
            <a:endParaRPr lang="en-IN" sz="1100" dirty="0"/>
          </a:p>
        </p:txBody>
      </p:sp>
    </p:spTree>
    <p:extLst>
      <p:ext uri="{BB962C8B-B14F-4D97-AF65-F5344CB8AC3E}">
        <p14:creationId xmlns="" xmlns:p14="http://schemas.microsoft.com/office/powerpoint/2010/main" val="2174784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F10A2C-122D-B694-9544-674D5B7F3F6D}"/>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5" name="Rectangle 2">
            <a:extLst>
              <a:ext uri="{FF2B5EF4-FFF2-40B4-BE49-F238E27FC236}">
                <a16:creationId xmlns="" xmlns:a16="http://schemas.microsoft.com/office/drawing/2014/main" id="{7D8822A9-988F-E19F-576A-74C061F5B777}"/>
              </a:ext>
            </a:extLst>
          </p:cNvPr>
          <p:cNvSpPr>
            <a:spLocks noChangeArrowheads="1"/>
          </p:cNvSpPr>
          <p:nvPr/>
        </p:nvSpPr>
        <p:spPr bwMode="auto">
          <a:xfrm rot="10800000" flipV="1">
            <a:off x="121674" y="1288894"/>
            <a:ext cx="8900652" cy="30059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spcAft>
                <a:spcPts val="200"/>
              </a:spcAft>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Future enhancements to this AI-based traffic management system could focus on expanding data sources, improving predictive accuracy, and integrating new features. Adding more sensors and exploring satellite-based data could enhance traffic predictions and incident detection.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200"/>
              </a:spcAft>
            </a:pPr>
            <a:r>
              <a:rPr lang="en-US"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Advanced machine learning models, including deep reinforcement learning, could provide more accurate and dynamic route suggestions. Additionally, expanding the system to include predictive maintenance for road infrastructure, weather-based traffic predictions, and integration with autonomous vehicles could further optimize traffic management. Partnerships with local governments and urban planners could also enable large-scale deployments in smart city initiatives, expanding the system’s impact on urban traffic flow and safety. </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 xmlns:p14="http://schemas.microsoft.com/office/powerpoint/2010/main" val="705114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Tree>
    <p:extLst>
      <p:ext uri="{BB962C8B-B14F-4D97-AF65-F5344CB8AC3E}">
        <p14:creationId xmlns=""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a:extLst>
              <a:ext uri="{FF2B5EF4-FFF2-40B4-BE49-F238E27FC236}">
                <a16:creationId xmlns="" xmlns:a16="http://schemas.microsoft.com/office/drawing/2014/main" id="{927410B5-1C26-2D39-1160-ABCF2EAFC484}"/>
              </a:ext>
            </a:extLst>
          </p:cNvPr>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highlight>
                  <a:srgbClr val="FFFF00"/>
                </a:highlight>
                <a:latin typeface="Times New Roman" panose="02020603050405020304" pitchFamily="18" charset="0"/>
                <a:cs typeface="Times New Roman" panose="02020603050405020304" pitchFamily="18" charset="0"/>
              </a:rPr>
              <a:t>OUTLINE</a:t>
            </a:r>
            <a:endParaRPr lang="en-US" sz="900" b="1" dirty="0">
              <a:highlight>
                <a:srgbClr val="FFFF00"/>
              </a:highligh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 xmlns:a16="http://schemas.microsoft.com/office/drawing/2014/main" id="{E1494DD5-904E-76E9-38C0-10A35CC5BDD0}"/>
              </a:ext>
            </a:extLst>
          </p:cNvPr>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Problem Statement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Proposed Solution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System Architecture</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Live Demo of the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Embedded Video of Project</a:t>
            </a: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Times New Roman" panose="02020603050405020304" pitchFamily="18" charset="0"/>
                <a:ea typeface="+mn-lt"/>
                <a:cs typeface="Times New Roman" panose="02020603050405020304" pitchFamily="18" charset="0"/>
              </a:rPr>
              <a:t>Conclusion</a:t>
            </a: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Times New Roman" panose="02020603050405020304" pitchFamily="18" charset="0"/>
                <a:ea typeface="+mn-lt"/>
                <a:cs typeface="Times New Roman" panose="02020603050405020304" pitchFamily="18" charset="0"/>
              </a:rPr>
              <a:t>Future Scope</a:t>
            </a:r>
          </a:p>
        </p:txBody>
      </p:sp>
    </p:spTree>
    <p:extLst>
      <p:ext uri="{BB962C8B-B14F-4D97-AF65-F5344CB8AC3E}">
        <p14:creationId xmlns="" xmlns:p14="http://schemas.microsoft.com/office/powerpoint/2010/main" val="1253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F78195-9B03-00E3-45B8-00FA85409CCC}"/>
              </a:ext>
            </a:extLst>
          </p:cNvPr>
          <p:cNvSpPr>
            <a:spLocks noGrp="1"/>
          </p:cNvSpPr>
          <p:nvPr>
            <p:ph type="title"/>
          </p:nvPr>
        </p:nvSpPr>
        <p:spPr>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2D59C249-2E7A-E60F-8927-86529D132092}"/>
              </a:ext>
            </a:extLst>
          </p:cNvPr>
          <p:cNvSpPr txBox="1"/>
          <p:nvPr/>
        </p:nvSpPr>
        <p:spPr>
          <a:xfrm>
            <a:off x="396158" y="950861"/>
            <a:ext cx="7160342"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project aims to develop an AI-powered traffic management system designed to monitor, analyze, and control traffic flow efficiently in real-time. By leveraging data from sources such as traffic cameras, sensors, and GPS, the system can predict traffic congestion, detect incidents, and suggest alternative routes to drivers. The project incorporates machine learning models for traffic prediction, anomaly detection, and route optimization, providing a comprehensive solution for urban traffic challenges. The system is also equipped with a user-friendly control center interface for traffic managers and a public-facing mobile app to share live traffic updates and route suggestions. Ultimately, this project demonstrates how AI can be applied to improve road safety, reduce congestion, and enhance travel experiences in urban areas.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4921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D2E813-CB30-52BE-482F-A822E8D42EA5}"/>
              </a:ext>
            </a:extLst>
          </p:cNvPr>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D3556DD6-E4C5-ADC7-5AEA-9CE157EA94BD}"/>
              </a:ext>
            </a:extLst>
          </p:cNvPr>
          <p:cNvSpPr txBox="1"/>
          <p:nvPr/>
        </p:nvSpPr>
        <p:spPr>
          <a:xfrm>
            <a:off x="311700" y="1143000"/>
            <a:ext cx="8016773" cy="1600438"/>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Urban areas face significant challenges related to traffic congestion, accidents, and inefficient road usage, leading to delays, increased fuel consumption, and pollution. Traditional traffic management methods rely heavily on manual monitoring and are often unable to handle real-time demands or provide predictive insights. With the growing population and vehicle count, cities struggle to keep traffic smooth, safe, and manageable. Additionally, sudden incidents or adverse weather conditions often worsen traffic congestion, causing extended delays. Thus, there is an urgent need for an intelligent traffic management system that can predict congestion, detect incidents immediately, and provide effective solutions to optimize traffic flow.</a:t>
            </a:r>
            <a:endParaRPr lang="en-IN"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401695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5745DE-B712-F06B-67FA-D3D7D6FBF5DF}"/>
              </a:ext>
            </a:extLst>
          </p:cNvPr>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 xmlns:a16="http://schemas.microsoft.com/office/drawing/2014/main" id="{856C6CB5-0610-B1E7-4906-20EF44E4F2D2}"/>
              </a:ext>
            </a:extLst>
          </p:cNvPr>
          <p:cNvSpPr txBox="1"/>
          <p:nvPr/>
        </p:nvSpPr>
        <p:spPr>
          <a:xfrm>
            <a:off x="612058" y="1629697"/>
            <a:ext cx="7919884" cy="138499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proposed solution is an AI-based traffic management system that combines real-time data collection, machine learning, and predictive analytics to address urban traffic challenges. Using data from traffic cameras, sensors, and AI modules devices, the system can monitor traffic patterns and detect incidents. The AI models developed in this system predict congestion, detect anomalies, and suggest alternate routes in response to changing traffic conditions. An intuitive control center interface allows traffic authorities to receive alerts, monitor real-time data, and adjust traffic signals dynamically.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754400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 xmlns:a16="http://schemas.microsoft.com/office/drawing/2014/main" id="{6AB8DAF2-B141-0C0D-4015-6BE8A25CFFD1}"/>
              </a:ext>
            </a:extLst>
          </p:cNvPr>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002060"/>
                </a:solidFill>
                <a:latin typeface="Arial" panose="020B0604020202020204" pitchFamily="34" charset="0"/>
                <a:cs typeface="Arial" panose="020B0604020202020204" pitchFamily="34" charset="0"/>
              </a:rPr>
              <a:t>System Architecture</a:t>
            </a:r>
          </a:p>
        </p:txBody>
      </p:sp>
      <p:sp>
        <p:nvSpPr>
          <p:cNvPr id="2" name="TextBox 1">
            <a:extLst>
              <a:ext uri="{FF2B5EF4-FFF2-40B4-BE49-F238E27FC236}">
                <a16:creationId xmlns="" xmlns:a16="http://schemas.microsoft.com/office/drawing/2014/main" id="{A2645835-C7A6-E395-2192-D2A2D5F8A3D3}"/>
              </a:ext>
            </a:extLst>
          </p:cNvPr>
          <p:cNvSpPr txBox="1"/>
          <p:nvPr/>
        </p:nvSpPr>
        <p:spPr>
          <a:xfrm>
            <a:off x="693174" y="2109020"/>
            <a:ext cx="6566927" cy="2696879"/>
          </a:xfrm>
          <a:prstGeom prst="rect">
            <a:avLst/>
          </a:prstGeom>
          <a:noFill/>
        </p:spPr>
        <p:txBody>
          <a:bodyPr wrap="square" rtlCol="0">
            <a:spAutoFit/>
          </a:bodyPr>
          <a:lstStyle/>
          <a:p>
            <a:endParaRPr lang="en-IN"/>
          </a:p>
        </p:txBody>
      </p:sp>
      <p:pic>
        <p:nvPicPr>
          <p:cNvPr id="4" name="Picture 3" descr="Enabling an Intelligent Traffic Management System Using Corazon-AI - iWave  Systems">
            <a:extLst>
              <a:ext uri="{FF2B5EF4-FFF2-40B4-BE49-F238E27FC236}">
                <a16:creationId xmlns="" xmlns:a16="http://schemas.microsoft.com/office/drawing/2014/main" id="{65D00FCF-20F4-9F8B-D68E-BD5191E6EF1F}"/>
              </a:ext>
            </a:extLst>
          </p:cNvPr>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123507" y="1282872"/>
            <a:ext cx="4061143" cy="2577756"/>
          </a:xfrm>
          <a:prstGeom prst="rect">
            <a:avLst/>
          </a:prstGeom>
          <a:noFill/>
          <a:ln>
            <a:noFill/>
          </a:ln>
        </p:spPr>
      </p:pic>
      <p:pic>
        <p:nvPicPr>
          <p:cNvPr id="5" name="Picture 4" descr="How AI is Disrupting Traffic Management in Smart City | PPT | Free Download">
            <a:extLst>
              <a:ext uri="{FF2B5EF4-FFF2-40B4-BE49-F238E27FC236}">
                <a16:creationId xmlns="" xmlns:a16="http://schemas.microsoft.com/office/drawing/2014/main" id="{7634E447-F840-FDDB-3828-0CFFA8F1F178}"/>
              </a:ext>
            </a:extLst>
          </p:cNvPr>
          <p:cNvPicPr>
            <a:picLocks noChangeAspect="1"/>
          </p:cNvPicPr>
          <p:nvPr/>
        </p:nvPicPr>
        <p:blipFill rotWithShape="1">
          <a:blip r:embed="rId3">
            <a:extLst>
              <a:ext uri="{28A0092B-C50C-407E-A947-70E740481C1C}">
                <a14:useLocalDpi xmlns="" xmlns:a14="http://schemas.microsoft.com/office/drawing/2010/main" val="0"/>
              </a:ext>
            </a:extLst>
          </a:blip>
          <a:srcRect l="4323" t="13071" r="5764" b="15165"/>
          <a:stretch/>
        </p:blipFill>
        <p:spPr bwMode="auto">
          <a:xfrm>
            <a:off x="4624070" y="1675911"/>
            <a:ext cx="3992880" cy="1791677"/>
          </a:xfrm>
          <a:prstGeom prst="rect">
            <a:avLst/>
          </a:prstGeom>
          <a:noFill/>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167368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CDBE854A-B1D2-5F13-D93B-E1C8092D84B3}"/>
            </a:ext>
          </a:extLst>
        </p:cNvPr>
        <p:cNvGrpSpPr/>
        <p:nvPr/>
      </p:nvGrpSpPr>
      <p:grpSpPr>
        <a:xfrm>
          <a:off x="0" y="0"/>
          <a:ext cx="0" cy="0"/>
          <a:chOff x="0" y="0"/>
          <a:chExt cx="0" cy="0"/>
        </a:xfrm>
      </p:grpSpPr>
      <p:sp>
        <p:nvSpPr>
          <p:cNvPr id="2" name="TextBox 1">
            <a:extLst>
              <a:ext uri="{FF2B5EF4-FFF2-40B4-BE49-F238E27FC236}">
                <a16:creationId xmlns="" xmlns:a16="http://schemas.microsoft.com/office/drawing/2014/main" id="{6F9CC968-671C-CEB5-410A-9066002D4C12}"/>
              </a:ext>
            </a:extLst>
          </p:cNvPr>
          <p:cNvSpPr txBox="1"/>
          <p:nvPr/>
        </p:nvSpPr>
        <p:spPr>
          <a:xfrm>
            <a:off x="693174" y="2109020"/>
            <a:ext cx="6566927" cy="2696879"/>
          </a:xfrm>
          <a:prstGeom prst="rect">
            <a:avLst/>
          </a:prstGeom>
          <a:noFill/>
        </p:spPr>
        <p:txBody>
          <a:bodyPr wrap="square" rtlCol="0">
            <a:spAutoFit/>
          </a:bodyPr>
          <a:lstStyle/>
          <a:p>
            <a:endParaRPr lang="en-IN"/>
          </a:p>
        </p:txBody>
      </p:sp>
      <p:pic>
        <p:nvPicPr>
          <p:cNvPr id="7" name="Picture 6">
            <a:extLst>
              <a:ext uri="{FF2B5EF4-FFF2-40B4-BE49-F238E27FC236}">
                <a16:creationId xmlns="" xmlns:a16="http://schemas.microsoft.com/office/drawing/2014/main" id="{D6D34E2F-AE7C-5064-B375-F23E9286D690}"/>
              </a:ext>
            </a:extLst>
          </p:cNvPr>
          <p:cNvPicPr>
            <a:picLocks noChangeAspect="1"/>
          </p:cNvPicPr>
          <p:nvPr/>
        </p:nvPicPr>
        <p:blipFill>
          <a:blip r:embed="rId2"/>
          <a:stretch>
            <a:fillRect/>
          </a:stretch>
        </p:blipFill>
        <p:spPr>
          <a:xfrm>
            <a:off x="0" y="406401"/>
            <a:ext cx="9067800" cy="4500200"/>
          </a:xfrm>
          <a:prstGeom prst="rect">
            <a:avLst/>
          </a:prstGeom>
        </p:spPr>
      </p:pic>
    </p:spTree>
    <p:extLst>
      <p:ext uri="{BB962C8B-B14F-4D97-AF65-F5344CB8AC3E}">
        <p14:creationId xmlns="" xmlns:p14="http://schemas.microsoft.com/office/powerpoint/2010/main" val="3762143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E6545A-A71E-998F-6939-7CE2A36128CE}"/>
              </a:ext>
            </a:extLst>
          </p:cNvPr>
          <p:cNvSpPr>
            <a:spLocks noGrp="1"/>
          </p:cNvSpPr>
          <p:nvPr>
            <p:ph type="title"/>
          </p:nvPr>
        </p:nvSpPr>
        <p:spPr>
          <a:xfrm>
            <a:off x="311700" y="445025"/>
            <a:ext cx="8520600" cy="707886"/>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Video of Project Demo</a:t>
            </a:r>
            <a:br>
              <a:rPr lang="en-US" sz="2400" b="1" dirty="0">
                <a:solidFill>
                  <a:srgbClr val="002060"/>
                </a:solidFill>
                <a:latin typeface="Arial" panose="020B0604020202020204" pitchFamily="34" charset="0"/>
                <a:cs typeface="Arial" panose="020B0604020202020204" pitchFamily="34" charset="0"/>
              </a:rPr>
            </a:br>
            <a:r>
              <a:rPr lang="en-US" sz="1600" b="1" dirty="0">
                <a:solidFill>
                  <a:schemeClr val="tx1"/>
                </a:solidFill>
                <a:latin typeface="Times New Roman" panose="02020603050405020304" pitchFamily="18" charset="0"/>
                <a:cs typeface="Times New Roman" panose="02020603050405020304" pitchFamily="18" charset="0"/>
              </a:rPr>
              <a:t>Static flow(traditional flow)</a:t>
            </a:r>
            <a:endParaRPr lang="en-IN" sz="1600" b="1" dirty="0">
              <a:solidFill>
                <a:schemeClr val="tx1"/>
              </a:solidFill>
              <a:latin typeface="Times New Roman" panose="02020603050405020304" pitchFamily="18" charset="0"/>
              <a:cs typeface="Times New Roman" panose="02020603050405020304" pitchFamily="18" charset="0"/>
            </a:endParaRPr>
          </a:p>
        </p:txBody>
      </p:sp>
      <p:pic>
        <p:nvPicPr>
          <p:cNvPr id="3" name="Static">
            <a:hlinkClick r:id="" action="ppaction://media"/>
            <a:extLst>
              <a:ext uri="{FF2B5EF4-FFF2-40B4-BE49-F238E27FC236}">
                <a16:creationId xmlns="" xmlns:a16="http://schemas.microsoft.com/office/drawing/2014/main" id="{733CC356-729D-11E1-4F23-FC9C2BF78B6B}"/>
              </a:ext>
            </a:extLst>
          </p:cNvPr>
          <p:cNvPicPr>
            <a:picLocks noChangeAspect="1"/>
          </p:cNvPicPr>
          <p:nvPr>
            <a:videoFile r:link="rId1"/>
            <p:extLst>
              <p:ext uri="{DAA4B4D4-6D71-4841-9C94-3DE7FCFB9230}">
                <p14:media xmlns="" xmlns:p14="http://schemas.microsoft.com/office/powerpoint/2010/main" r:embed="rId3"/>
              </p:ext>
            </p:extLst>
          </p:nvPr>
        </p:nvPicPr>
        <p:blipFill>
          <a:blip r:embed="rId4"/>
          <a:stretch>
            <a:fillRect/>
          </a:stretch>
        </p:blipFill>
        <p:spPr>
          <a:xfrm>
            <a:off x="1488281" y="1429701"/>
            <a:ext cx="6040437" cy="3483612"/>
          </a:xfrm>
          <a:prstGeom prst="rect">
            <a:avLst/>
          </a:prstGeom>
        </p:spPr>
      </p:pic>
    </p:spTree>
    <p:extLst>
      <p:ext uri="{BB962C8B-B14F-4D97-AF65-F5344CB8AC3E}">
        <p14:creationId xmlns="" xmlns:p14="http://schemas.microsoft.com/office/powerpoint/2010/main" val="197968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1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E6545A-A71E-998F-6939-7CE2A36128CE}"/>
              </a:ext>
            </a:extLst>
          </p:cNvPr>
          <p:cNvSpPr>
            <a:spLocks noGrp="1"/>
          </p:cNvSpPr>
          <p:nvPr>
            <p:ph type="title"/>
          </p:nvPr>
        </p:nvSpPr>
        <p:spPr>
          <a:xfrm>
            <a:off x="311700" y="445025"/>
            <a:ext cx="8520600" cy="707886"/>
          </a:xfr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002060"/>
                </a:solidFill>
                <a:latin typeface="Arial" panose="020B0604020202020204" pitchFamily="34" charset="0"/>
                <a:cs typeface="Arial" panose="020B0604020202020204" pitchFamily="34" charset="0"/>
              </a:rPr>
              <a:t>Video of Project Demo</a:t>
            </a:r>
            <a:br>
              <a:rPr lang="en-US" sz="2400" b="1" dirty="0">
                <a:solidFill>
                  <a:srgbClr val="002060"/>
                </a:solidFill>
                <a:latin typeface="Arial" panose="020B0604020202020204" pitchFamily="34" charset="0"/>
                <a:cs typeface="Arial" panose="020B0604020202020204" pitchFamily="34" charset="0"/>
              </a:rPr>
            </a:br>
            <a:r>
              <a:rPr lang="en-US" sz="1600" b="1" dirty="0">
                <a:solidFill>
                  <a:schemeClr val="tx1"/>
                </a:solidFill>
                <a:latin typeface="Times New Roman" panose="02020603050405020304" pitchFamily="18" charset="0"/>
                <a:cs typeface="Times New Roman" panose="02020603050405020304" pitchFamily="18" charset="0"/>
              </a:rPr>
              <a:t>Dynamic (Modified Control flow)</a:t>
            </a:r>
            <a:endParaRPr lang="en-IN" sz="1600" b="1" dirty="0">
              <a:solidFill>
                <a:schemeClr val="tx1"/>
              </a:solidFill>
              <a:latin typeface="Times New Roman" panose="02020603050405020304" pitchFamily="18" charset="0"/>
              <a:cs typeface="Times New Roman" panose="02020603050405020304" pitchFamily="18" charset="0"/>
            </a:endParaRPr>
          </a:p>
        </p:txBody>
      </p:sp>
      <p:pic>
        <p:nvPicPr>
          <p:cNvPr id="4" name="Dynamic">
            <a:hlinkClick r:id="" action="ppaction://media"/>
            <a:extLst>
              <a:ext uri="{FF2B5EF4-FFF2-40B4-BE49-F238E27FC236}">
                <a16:creationId xmlns="" xmlns:a16="http://schemas.microsoft.com/office/drawing/2014/main" id="{3932E732-6095-44D0-97B0-645BDBDAC4F7}"/>
              </a:ext>
            </a:extLst>
          </p:cNvPr>
          <p:cNvPicPr>
            <a:picLocks noChangeAspect="1"/>
          </p:cNvPicPr>
          <p:nvPr>
            <a:videoFile r:link="rId1"/>
            <p:extLst>
              <p:ext uri="{DAA4B4D4-6D71-4841-9C94-3DE7FCFB9230}">
                <p14:media xmlns="" xmlns:p14="http://schemas.microsoft.com/office/powerpoint/2010/main" r:embed="rId3"/>
              </p:ext>
            </p:extLst>
          </p:nvPr>
        </p:nvPicPr>
        <p:blipFill>
          <a:blip r:embed="rId4"/>
          <a:stretch>
            <a:fillRect/>
          </a:stretch>
        </p:blipFill>
        <p:spPr>
          <a:xfrm>
            <a:off x="1190625" y="1331403"/>
            <a:ext cx="5889625" cy="3367072"/>
          </a:xfrm>
          <a:prstGeom prst="rect">
            <a:avLst/>
          </a:prstGeom>
        </p:spPr>
      </p:pic>
    </p:spTree>
    <p:extLst>
      <p:ext uri="{BB962C8B-B14F-4D97-AF65-F5344CB8AC3E}">
        <p14:creationId xmlns="" xmlns:p14="http://schemas.microsoft.com/office/powerpoint/2010/main" val="298000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3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4eeb56d-118c-48c3-937f-7f05817f7373"/>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82B6CD32-2537-46E7-8CC3-A58D44622414}">
  <ds:schemaRefs>
    <ds:schemaRef ds:uri="http://schemas.microsoft.com/office/2006/metadata/contentType"/>
    <ds:schemaRef ds:uri="http://schemas.microsoft.com/office/2006/metadata/properties/metaAttributes"/>
    <ds:schemaRef ds:uri="http://www.w3.org/2000/xmlns/"/>
    <ds:schemaRef ds:uri="http://www.w3.org/2001/XMLSchema"/>
    <ds:schemaRef ds:uri="94eeb56d-118c-48c3-937f-7f05817f7373"/>
    <ds:schemaRef ds:uri="fe56e3b0-34a1-4d6f-a501-a0b2b7006a18"/>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75</TotalTime>
  <Words>677</Words>
  <Application>Microsoft Office PowerPoint</Application>
  <PresentationFormat>On-screen Show (16:9)</PresentationFormat>
  <Paragraphs>40</Paragraphs>
  <Slides>12</Slides>
  <Notes>3</Notes>
  <HiddenSlides>0</HiddenSlides>
  <MMClips>2</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Simple Light</vt:lpstr>
      <vt:lpstr>Slide 1</vt:lpstr>
      <vt:lpstr>Slide 2</vt:lpstr>
      <vt:lpstr>Abstract</vt:lpstr>
      <vt:lpstr>Problem Statement</vt:lpstr>
      <vt:lpstr>Proposed Solution</vt:lpstr>
      <vt:lpstr>System Architecture</vt:lpstr>
      <vt:lpstr>Slide 7</vt:lpstr>
      <vt:lpstr>Video of Project Demo Static flow(traditional flow)</vt:lpstr>
      <vt:lpstr>Video of Project Demo Dynamic (Modified Control flow)</vt:lpstr>
      <vt:lpstr>Conclusion</vt:lpstr>
      <vt:lpstr>Future Scope</vt:lpstr>
      <vt:lpstr>Slide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user</cp:lastModifiedBy>
  <cp:revision>9</cp:revision>
  <dcterms:modified xsi:type="dcterms:W3CDTF">2024-11-15T06:42:12Z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ies>
</file>